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3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65" r:id="rId12"/>
  </p:sldIdLst>
  <p:sldSz cx="18288000" cy="10287000"/>
  <p:notesSz cx="6858000" cy="9144000"/>
  <p:embeddedFontLst>
    <p:embeddedFont>
      <p:font typeface="Happiness Sans Regular" panose="020B0600000101010101" charset="-127"/>
      <p:regular r:id="rId13"/>
    </p:embeddedFont>
    <p:embeddedFont>
      <p:font typeface="NEXON Lv1 Gothic OTF" panose="020B0600000101010101" charset="-127"/>
      <p:regular r:id="rId14"/>
    </p:embeddedFont>
    <p:embeddedFont>
      <p:font typeface="NEXON Lv1 Gothic OTF Bold" panose="020B0600000101010101" charset="-127"/>
      <p:bold r:id="rId15"/>
    </p:embeddedFont>
    <p:embeddedFont>
      <p:font typeface="NEXON Lv1 Gothic OTF Light" panose="020B0600000101010101" charset="-127"/>
      <p:regular r:id="rId16"/>
    </p:embeddedFont>
    <p:embeddedFont>
      <p:font typeface="Kodchasan SemiBold" panose="020B0600000101010101" charset="-34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9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5500" y="-15887700"/>
            <a:ext cx="14109700" cy="24599900"/>
          </a:xfrm>
          <a:prstGeom prst="rect">
            <a:avLst/>
          </a:prstGeom>
          <a:effectLst>
            <a:outerShdw blurRad="1982670" dist="3256044" dir="2700000">
              <a:srgbClr val="EAECFF">
                <a:alpha val="2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22900" y="3606800"/>
            <a:ext cx="7442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400" normalizeH="0" baseline="0" noProof="0" dirty="0">
                <a:ln>
                  <a:noFill/>
                </a:ln>
                <a:solidFill>
                  <a:srgbClr val="7A8CB7">
                    <a:alpha val="50196"/>
                  </a:srgbClr>
                </a:solidFill>
                <a:effectLst/>
                <a:uLnTx/>
                <a:uFillTx/>
                <a:latin typeface="Happiness Sans Regular"/>
                <a:ea typeface="+mn-ea"/>
                <a:cs typeface="+mn-cs"/>
              </a:rPr>
              <a:t>PROJECT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400" normalizeH="0" baseline="0" noProof="0" dirty="0">
                <a:ln>
                  <a:noFill/>
                </a:ln>
                <a:solidFill>
                  <a:srgbClr val="7A8CB7">
                    <a:alpha val="50196"/>
                  </a:srgbClr>
                </a:solidFill>
                <a:effectLst/>
                <a:uLnTx/>
                <a:uFillTx/>
                <a:latin typeface="Happiness Sans Regular"/>
                <a:ea typeface="+mn-ea"/>
                <a:cs typeface="+mn-cs"/>
              </a:rPr>
              <a:t> 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8400" y="4203700"/>
            <a:ext cx="83312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700" b="0" i="0" u="none" strike="noStrike" kern="1200" cap="none" spc="-400" normalizeH="0" baseline="0" noProof="0" dirty="0" err="1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Calibri"/>
                <a:ea typeface="NEXON Lv1 Gothic OTF"/>
                <a:cs typeface="+mn-cs"/>
              </a:rPr>
              <a:t>마음가</a:t>
            </a:r>
            <a:r>
              <a:rPr kumimoji="0" lang="en-US" altLang="ko-KR" sz="7700" b="0" i="0" u="none" strike="noStrike" kern="1200" cap="none" spc="-400" normalizeH="0" baseline="0" noProof="0" dirty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Calibri"/>
                <a:ea typeface="NEXON Lv1 Gothic OTF"/>
                <a:cs typeface="+mn-cs"/>
              </a:rPr>
              <a:t>GYM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200" b="0" i="0" u="none" strike="noStrike" kern="1200" cap="none" spc="-4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발표자료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6223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Happiness Sans Regular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087600" y="622300"/>
            <a:ext cx="2501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Happiness Sans Regular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9900" y="9309100"/>
            <a:ext cx="2108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solidFill>
                <a:srgbClr val="EAECFF">
                  <a:alpha val="50196"/>
                </a:srgbClr>
              </a:solidFill>
              <a:effectLst/>
              <a:uLnTx/>
              <a:uFillTx/>
              <a:latin typeface="Kodchasan SemiBold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A881F0-BFEC-3894-1D28-0F5B7F5A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0DE6E6-4259-9B40-2155-148A25026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01600" y="787400"/>
            <a:ext cx="12166600" cy="3263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9C2E93-4094-1FB3-9D65-4C34760D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54000" y="-520700"/>
            <a:ext cx="12573000" cy="1384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BB0CFE3-517F-FDF4-7CC3-42F99B0E8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5EFC433-F17C-627A-67DD-DA56930F739A}"/>
              </a:ext>
            </a:extLst>
          </p:cNvPr>
          <p:cNvSpPr txBox="1"/>
          <p:nvPr/>
        </p:nvSpPr>
        <p:spPr>
          <a:xfrm>
            <a:off x="749300" y="876300"/>
            <a:ext cx="81534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회원가입</a:t>
            </a: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/</a:t>
            </a: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로그인</a:t>
            </a: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기능</a:t>
            </a: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1BD3D6-50B1-8F82-F488-C89CFD00D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2633676"/>
            <a:ext cx="3139712" cy="6149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2C8F85-96A8-DC80-905E-BF846D954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0" y="2309020"/>
            <a:ext cx="3368332" cy="66909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2BC4C3-4FB5-2A19-45AC-DC0F559CB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2700" y="2048774"/>
            <a:ext cx="8783276" cy="72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0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3004800" y="4940300"/>
            <a:ext cx="4292600" cy="429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5016500" y="4940300"/>
            <a:ext cx="4292600" cy="429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1028700" y="4940300"/>
            <a:ext cx="4292600" cy="429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9017000" y="4940300"/>
            <a:ext cx="4292600" cy="429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 rot="5400000">
            <a:off x="8940800" y="4635500"/>
            <a:ext cx="431800" cy="17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71700" y="6883400"/>
            <a:ext cx="1993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 panose="020B0600000101010101" charset="-127"/>
                <a:ea typeface="NEXON Lv1 Gothic OTF Bold" panose="020B0600000101010101" charset="-127"/>
              </a:rPr>
              <a:t>목표한 기능</a:t>
            </a:r>
            <a:endParaRPr kumimoji="0" lang="en-US" altLang="ko-KR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 panose="020B0600000101010101" charset="-127"/>
              <a:ea typeface="NEXON Lv1 Gothic OTF Bold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 panose="020B0600000101010101" charset="-127"/>
                <a:ea typeface="NEXON Lv1 Gothic OTF Bold" panose="020B0600000101010101" charset="-127"/>
              </a:rPr>
              <a:t>완성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 panose="020B0600000101010101" charset="-127"/>
              <a:ea typeface="NEXON Lv1 Gothic OTF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59500" y="6540500"/>
            <a:ext cx="1993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100" dirty="0">
                <a:solidFill>
                  <a:srgbClr val="EAECFF"/>
                </a:solidFill>
                <a:latin typeface="Calibri"/>
                <a:ea typeface="NEXON Lv1 Gothic OTF Bold"/>
              </a:rPr>
              <a:t>안드로이드 배포 및</a:t>
            </a:r>
            <a:endParaRPr lang="en-US" altLang="ko-KR" sz="2600" spc="-100" dirty="0">
              <a:solidFill>
                <a:srgbClr val="EAECFF"/>
              </a:solidFill>
              <a:latin typeface="Calibri"/>
              <a:ea typeface="NEXON Lv1 Gothic OTF Bold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100" dirty="0">
                <a:solidFill>
                  <a:srgbClr val="EAECFF"/>
                </a:solidFill>
                <a:latin typeface="NEXON Lv1 Gothic OTF Bold" panose="020B0600000101010101" charset="-127"/>
                <a:ea typeface="NEXON Lv1 Gothic OTF Bold" panose="020B0600000101010101" charset="-127"/>
              </a:rPr>
              <a:t>앱스토어</a:t>
            </a: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 배포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47300" y="6667500"/>
            <a:ext cx="1993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spc="-100" dirty="0">
                <a:solidFill>
                  <a:srgbClr val="EAECFF"/>
                </a:solidFill>
                <a:latin typeface="Calibri"/>
                <a:ea typeface="NEXON Lv1 Gothic OTF Bold"/>
              </a:rPr>
              <a:t>꾸준한 </a:t>
            </a:r>
            <a:endParaRPr lang="en-US" altLang="ko-KR" sz="2600" spc="-100" dirty="0">
              <a:solidFill>
                <a:srgbClr val="EAECFF"/>
              </a:solidFill>
              <a:latin typeface="Calibri"/>
              <a:ea typeface="NEXON Lv1 Gothic OTF Bold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서버 관리</a:t>
            </a:r>
            <a:endParaRPr kumimoji="0" lang="en-US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35100" y="6819900"/>
            <a:ext cx="19939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 panose="020B0600000101010101" charset="-127"/>
                <a:ea typeface="NEXON Lv1 Gothic OTF Bold" panose="020B0600000101010101" charset="-127"/>
              </a:rPr>
              <a:t>운동 분석</a:t>
            </a:r>
            <a:endParaRPr kumimoji="0" lang="en-US" altLang="ko-KR" sz="26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 panose="020B0600000101010101" charset="-127"/>
              <a:ea typeface="NEXON Lv1 Gothic OTF Bold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 panose="020B0600000101010101" charset="-127"/>
                <a:ea typeface="NEXON Lv1 Gothic OTF Bold" panose="020B0600000101010101" charset="-127"/>
              </a:rPr>
              <a:t>AI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향후</a:t>
            </a: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계획</a:t>
            </a:r>
            <a:r>
              <a:rPr kumimoji="0" lang="en-US" sz="5100" b="0" i="0" u="none" strike="noStrike" kern="1200" cap="none" spc="-3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48100" y="2946400"/>
            <a:ext cx="108077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00" b="0" i="0" u="none" strike="noStrike" kern="1200" cap="none" spc="-200" normalizeH="0" baseline="0" noProof="0" dirty="0" err="1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"/>
                <a:cs typeface="+mn-cs"/>
              </a:rPr>
              <a:t>마음가</a:t>
            </a:r>
            <a:r>
              <a:rPr lang="en-US" sz="3900" spc="-200" dirty="0">
                <a:solidFill>
                  <a:srgbClr val="46E6FF"/>
                </a:solidFill>
                <a:latin typeface="Calibri"/>
                <a:ea typeface="NEXON Lv1 Gothic OTF Bold"/>
              </a:rPr>
              <a:t>GYM</a:t>
            </a:r>
            <a:endParaRPr kumimoji="0" lang="ko-KR" altLang="en-US" sz="3900" b="0" i="0" u="none" strike="noStrike" kern="1200" cap="none" spc="-200" normalizeH="0" baseline="0" noProof="0" dirty="0">
              <a:ln>
                <a:noFill/>
              </a:ln>
              <a:solidFill>
                <a:srgbClr val="46E6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84400" y="6019800"/>
            <a:ext cx="198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72200" y="6019800"/>
            <a:ext cx="198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0000" y="6019800"/>
            <a:ext cx="198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47800" y="6019800"/>
            <a:ext cx="198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93800" y="4787900"/>
            <a:ext cx="26416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83100" y="4787900"/>
            <a:ext cx="2641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823200" y="4787900"/>
            <a:ext cx="2641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163300" y="4787900"/>
            <a:ext cx="2641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503400" y="4787900"/>
            <a:ext cx="26416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1193800" y="7353300"/>
            <a:ext cx="26416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4483100" y="7353300"/>
            <a:ext cx="26416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7823200" y="7353300"/>
            <a:ext cx="26416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11163300" y="7353300"/>
            <a:ext cx="26416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 rot="10800000">
            <a:off x="14503400" y="7353300"/>
            <a:ext cx="2641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-50800"/>
            <a:ext cx="18288000" cy="10363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007100" y="2336800"/>
            <a:ext cx="62611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9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목차</a:t>
            </a:r>
            <a:r>
              <a:rPr kumimoji="0" lang="en-US" sz="6900" b="0" i="0" u="none" strike="noStrike" kern="1200" cap="none" spc="-40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500" y="5118100"/>
            <a:ext cx="275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500" y="5499100"/>
            <a:ext cx="2781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NEXON Lv1 Gothic OTF Bold"/>
                <a:cs typeface="+mn-cs"/>
              </a:rPr>
              <a:t>프로젝트</a:t>
            </a:r>
            <a:endParaRPr kumimoji="0" lang="en-US" altLang="ko-KR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NEXON Lv1 Gothic OTF Bold"/>
              <a:ea typeface="NEXON Lv1 Gothic OTF Bold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NEXON Lv1 Gothic OTF Bold"/>
                <a:cs typeface="+mn-cs"/>
              </a:rPr>
              <a:t>기획 의도</a:t>
            </a:r>
            <a:endParaRPr kumimoji="0" lang="ko-KR" altLang="en-US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94200" y="5118100"/>
            <a:ext cx="2806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6E6FF"/>
              </a:solidFill>
              <a:effectLst/>
              <a:uLnTx/>
              <a:uFillTx/>
              <a:latin typeface="NEXON Lv1 Gothic OTF Bold"/>
              <a:ea typeface="+mn-ea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06900" y="5499100"/>
            <a:ext cx="278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772400" y="5118100"/>
            <a:ext cx="275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47000" y="5499100"/>
            <a:ext cx="278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프로젝트</a:t>
            </a: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700" spc="-100" dirty="0">
                <a:solidFill>
                  <a:srgbClr val="EAECFF"/>
                </a:solidFill>
                <a:latin typeface="Calibri"/>
                <a:ea typeface="NEXON Lv1 Gothic OTF Bold"/>
              </a:rPr>
              <a:t>주요 기능</a:t>
            </a:r>
            <a:endParaRPr kumimoji="0" lang="ko-KR" altLang="en-US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099800" y="5118100"/>
            <a:ext cx="275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6E6FF"/>
              </a:solidFill>
              <a:effectLst/>
              <a:uLnTx/>
              <a:uFillTx/>
              <a:latin typeface="NEXON Lv1 Gothic OTF Bold"/>
              <a:ea typeface="+mn-ea"/>
              <a:cs typeface="+mn-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087100" y="5499100"/>
            <a:ext cx="278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39900" y="5118100"/>
            <a:ext cx="2755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27200" y="5499100"/>
            <a:ext cx="2781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프로젝트</a:t>
            </a:r>
            <a:endParaRPr kumimoji="0" lang="en-US" altLang="ko-KR" sz="2700" b="0" i="0" u="none" strike="noStrike" kern="1200" cap="none" spc="-100" normalizeH="0" baseline="0" noProof="0" dirty="0">
              <a:ln>
                <a:noFill/>
              </a:ln>
              <a:solidFill>
                <a:srgbClr val="EAECFF"/>
              </a:solidFill>
              <a:effectLst/>
              <a:uLnTx/>
              <a:uFillTx/>
              <a:latin typeface="Calibri"/>
              <a:ea typeface="NEXON Lv1 Gothic OTF Bold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향후</a:t>
            </a:r>
            <a:r>
              <a:rPr kumimoji="0" 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2700" b="0" i="0" u="none" strike="noStrike" kern="1200" cap="none" spc="-100" normalizeH="0" baseline="0" noProof="0" dirty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계획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89900" y="9309100"/>
            <a:ext cx="2108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200" normalizeH="0" baseline="0" noProof="0" dirty="0">
              <a:ln>
                <a:noFill/>
              </a:ln>
              <a:solidFill>
                <a:srgbClr val="7A8CB7">
                  <a:alpha val="50196"/>
                </a:srgbClr>
              </a:solidFill>
              <a:effectLst/>
              <a:uLnTx/>
              <a:uFillTx/>
              <a:latin typeface="Kodchasan SemiBold"/>
              <a:ea typeface="+mn-ea"/>
              <a:cs typeface="+mn-c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34300" y="1892300"/>
            <a:ext cx="2705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6E6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19380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1600" y="787400"/>
            <a:ext cx="12166600" cy="326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" y="-520700"/>
            <a:ext cx="12573000" cy="138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27000" y="2476500"/>
            <a:ext cx="46609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39700" y="4051300"/>
            <a:ext cx="4660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39700" y="5613400"/>
            <a:ext cx="4660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10800000">
            <a:off x="12839700" y="7188200"/>
            <a:ext cx="46609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 dirty="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5100" b="0" i="0" u="none" strike="noStrike" dirty="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altLang="en-US" sz="5100" b="0" i="0" u="none" strike="noStrike" dirty="0">
                <a:solidFill>
                  <a:srgbClr val="EAECFF"/>
                </a:solidFill>
                <a:latin typeface="NEXON Lv1 Gothic OTF Bold"/>
                <a:ea typeface="NEXON Lv1 Gothic OTF Bold"/>
              </a:rPr>
              <a:t>기획의도</a:t>
            </a:r>
            <a:endParaRPr lang="ko-KR" sz="5100" b="0" i="0" u="none" strike="noStrike" dirty="0">
              <a:solidFill>
                <a:srgbClr val="EAECFF"/>
              </a:solidFill>
              <a:ea typeface="NEXON Lv1 Gothic OT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14300" y="3213100"/>
            <a:ext cx="3581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마음가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GYM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14300" y="27686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0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4300" y="4787900"/>
            <a:ext cx="3848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이어진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14300" y="43434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개발자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14300" y="6350000"/>
            <a:ext cx="457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운동을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기록하며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변화를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직관적으로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보자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14300" y="59182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0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목적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88900" y="8026400"/>
            <a:ext cx="45847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EAECFF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운돟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루틴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기록</a:t>
            </a:r>
          </a:p>
          <a:p>
            <a:pPr marL="342900" lvl="0" indent="-342900" algn="l">
              <a:lnSpc>
                <a:spcPct val="124499"/>
              </a:lnSpc>
              <a:buClr>
                <a:srgbClr val="EAECFF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헬스</a:t>
            </a:r>
            <a:r>
              <a:rPr lang="en-US" sz="2000" b="0" i="0" u="none" strike="noStrike">
                <a:solidFill>
                  <a:srgbClr val="EAECFF"/>
                </a:solidFill>
                <a:latin typeface="NEXON Lv1 Gothic OTF Light"/>
              </a:rPr>
              <a:t> </a:t>
            </a:r>
            <a:r>
              <a:rPr lang="ko-KR" sz="2000" b="0" i="0" u="none" strike="noStrike">
                <a:solidFill>
                  <a:srgbClr val="EAECFF"/>
                </a:solidFill>
                <a:ea typeface="NEXON Lv1 Gothic OTF Light"/>
              </a:rPr>
              <a:t>기록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EAECFF"/>
              </a:solidFill>
              <a:ea typeface="NEXON Lv1 Gothic OTF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88900" y="74803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프로젝트</a:t>
            </a:r>
            <a:r>
              <a:rPr lang="en-US" sz="20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000" b="0" i="0" u="none" strike="noStrike" spc="-100">
                <a:solidFill>
                  <a:srgbClr val="EAECFF"/>
                </a:solidFill>
                <a:ea typeface="NEXON Lv1 Gothic OTF Bold"/>
              </a:rPr>
              <a:t>주제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65400"/>
            <a:ext cx="5410200" cy="327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2565400"/>
            <a:ext cx="54102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2565400"/>
            <a:ext cx="5410200" cy="327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787400" y="2565400"/>
            <a:ext cx="5410200" cy="327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6438900" y="2565400"/>
            <a:ext cx="5410200" cy="327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12115800" y="2565400"/>
            <a:ext cx="5410200" cy="327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 rot="-10800000">
            <a:off x="787400" y="8636000"/>
            <a:ext cx="54102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 rot="-10800000">
            <a:off x="6438900" y="8636000"/>
            <a:ext cx="54102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43000"/>
          </a:blip>
          <a:stretch>
            <a:fillRect/>
          </a:stretch>
        </p:blipFill>
        <p:spPr>
          <a:xfrm rot="-10800000">
            <a:off x="12115800" y="8636000"/>
            <a:ext cx="5410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787400" y="5981700"/>
            <a:ext cx="5410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6438900" y="5981700"/>
            <a:ext cx="54102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2115800" y="5981700"/>
            <a:ext cx="54102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사용자</a:t>
            </a:r>
            <a:r>
              <a:rPr lang="en-US" sz="5100" b="0" i="0" u="none" strike="noStrike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9900" y="7086600"/>
            <a:ext cx="45847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운동을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기록하고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체계적으로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관리하고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싶은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사람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0500" y="7239000"/>
            <a:ext cx="4013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운동을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처음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접하는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사람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09900" y="63246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 spc="100">
                <a:solidFill>
                  <a:srgbClr val="46E6FF"/>
                </a:solidFill>
                <a:latin typeface="NEXON Lv1 Gothic OTF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4500" y="7226300"/>
            <a:ext cx="3708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운동을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즐겨하는</a:t>
            </a:r>
            <a:r>
              <a:rPr lang="en-US" sz="3100" b="0" i="0" u="none" strike="noStrike" spc="-2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3100" b="0" i="0" u="none" strike="noStrike" spc="-200">
                <a:solidFill>
                  <a:srgbClr val="EAECFF"/>
                </a:solidFill>
                <a:ea typeface="NEXON Lv1 Gothic OTF Bold"/>
              </a:rPr>
              <a:t>사람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61400" y="63246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 spc="100">
                <a:solidFill>
                  <a:srgbClr val="46E6FF"/>
                </a:solidFill>
                <a:latin typeface="NEXON Lv1 Gothic OTF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25600" y="63246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i="0" u="none" strike="noStrike" spc="100">
                <a:solidFill>
                  <a:srgbClr val="46E6FF"/>
                </a:solidFill>
                <a:latin typeface="NEXON Lv1 Gothic OTF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4640000">
            <a:off x="12649200" y="-101600"/>
            <a:ext cx="15811500" cy="23914100"/>
          </a:xfrm>
          <a:prstGeom prst="rect">
            <a:avLst/>
          </a:prstGeom>
          <a:effectLst>
            <a:outerShdw blurRad="2488991" dist="3648184" dir="2700000">
              <a:srgbClr val="EAECFF">
                <a:alpha val="2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4640000">
            <a:off x="-4953000" y="-14998700"/>
            <a:ext cx="15811500" cy="23914100"/>
          </a:xfrm>
          <a:prstGeom prst="rect">
            <a:avLst/>
          </a:prstGeom>
          <a:effectLst>
            <a:outerShdw blurRad="2488991" dist="3648184" dir="2700000">
              <a:srgbClr val="EAECFF">
                <a:alpha val="2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774700" y="6108700"/>
            <a:ext cx="7327900" cy="254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8331200" y="6108700"/>
            <a:ext cx="9182100" cy="254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000"/>
          </a:blip>
          <a:stretch>
            <a:fillRect/>
          </a:stretch>
        </p:blipFill>
        <p:spPr>
          <a:xfrm>
            <a:off x="9842500" y="3340100"/>
            <a:ext cx="7670800" cy="254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>
            <a:off x="774700" y="3340100"/>
            <a:ext cx="8839200" cy="254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5765800" y="6350000"/>
            <a:ext cx="2006600" cy="200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1100" y="6350000"/>
            <a:ext cx="2006600" cy="200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400" y="3606800"/>
            <a:ext cx="2006600" cy="200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49000"/>
          </a:blip>
          <a:stretch>
            <a:fillRect/>
          </a:stretch>
        </p:blipFill>
        <p:spPr>
          <a:xfrm>
            <a:off x="15151100" y="3606800"/>
            <a:ext cx="20066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3886200"/>
            <a:ext cx="1435100" cy="143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79700" y="3886200"/>
            <a:ext cx="1435100" cy="143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6769100"/>
            <a:ext cx="10668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21000" y="6604000"/>
            <a:ext cx="1295400" cy="137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9500" y="4203700"/>
            <a:ext cx="66548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개인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루틴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저장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71100" y="4038600"/>
            <a:ext cx="46863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매일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내용을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쉽게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기록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3000" y="6692900"/>
            <a:ext cx="48768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목표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알람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및</a:t>
            </a:r>
          </a:p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시간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알림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09100" y="6692900"/>
            <a:ext cx="54610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체중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/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운동량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변화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추이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시각화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(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차트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4500" b="0" i="0" u="none" strike="noStrike" spc="-200">
                <a:solidFill>
                  <a:srgbClr val="EAECFF"/>
                </a:solidFill>
                <a:ea typeface="NEXON Lv1 Gothic OTF"/>
              </a:rPr>
              <a:t>제공</a:t>
            </a:r>
            <a:r>
              <a:rPr lang="en-US" sz="4500" b="0" i="0" u="none" strike="noStrike" spc="-200">
                <a:solidFill>
                  <a:srgbClr val="EAECFF"/>
                </a:solidFill>
                <a:latin typeface="NEXON Lv1 Gothic OTF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주요</a:t>
            </a:r>
            <a:r>
              <a:rPr lang="en-US" sz="5100" b="0" i="0" u="none" strike="noStrike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니즈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7797800" y="7518400"/>
            <a:ext cx="9728200" cy="191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68834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7797800" y="4191000"/>
            <a:ext cx="9728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7797800" y="5130800"/>
            <a:ext cx="9715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797800" y="3238500"/>
            <a:ext cx="9715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797800" y="6007100"/>
            <a:ext cx="9715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87400" y="876300"/>
            <a:ext cx="35560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 spc="-300">
                <a:solidFill>
                  <a:srgbClr val="EAECFF"/>
                </a:solidFill>
                <a:ea typeface="NEXON Lv1 Gothic OTF Bold"/>
              </a:rPr>
              <a:t>벤치마킹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66100" y="7899400"/>
            <a:ext cx="8991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휴식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타이머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제공과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홈트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추천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, </a:t>
            </a:r>
          </a:p>
          <a:p>
            <a:pPr lvl="0" algn="ctr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주별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,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월별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리포트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제공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구현을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벤치마킹</a:t>
            </a:r>
            <a:r>
              <a:rPr lang="en-US" sz="21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100" b="0" i="0" u="none" strike="noStrike" spc="-100">
                <a:solidFill>
                  <a:srgbClr val="EAECFF"/>
                </a:solidFill>
                <a:ea typeface="NEXON Lv1 Gothic OTF"/>
              </a:rPr>
              <a:t>예정</a:t>
            </a:r>
          </a:p>
          <a:p>
            <a:pPr lvl="0" algn="ctr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분석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AI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는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추후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능력이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닿는다면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구현해볼</a:t>
            </a:r>
            <a:r>
              <a:rPr lang="en-US" sz="2100" b="0" i="0" u="none" strike="noStrike" spc="-100">
                <a:solidFill>
                  <a:srgbClr val="46E6FF"/>
                </a:solidFill>
                <a:latin typeface="NEXON Lv1 Gothic OTF Bold"/>
              </a:rPr>
              <a:t> </a:t>
            </a:r>
            <a:r>
              <a:rPr lang="ko-KR" sz="2100" b="0" i="0" u="none" strike="noStrike" spc="-100">
                <a:solidFill>
                  <a:srgbClr val="46E6FF"/>
                </a:solidFill>
                <a:ea typeface="NEXON Lv1 Gothic OTF Bold"/>
              </a:rPr>
              <a:t>예정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8600" y="2552700"/>
            <a:ext cx="17272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어플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이름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82500" y="2590800"/>
            <a:ext cx="398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벤치마킹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할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 </a:t>
            </a: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부분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(</a:t>
            </a:r>
            <a:r>
              <a:rPr lang="ko-KR" sz="2500" b="0" i="0" u="none" strike="noStrike" spc="-100">
                <a:solidFill>
                  <a:srgbClr val="EAECFF"/>
                </a:solidFill>
                <a:ea typeface="NEXON Lv1 Gothic OTF Bold"/>
              </a:rPr>
              <a:t>장점</a:t>
            </a:r>
            <a:r>
              <a:rPr lang="en-US" sz="2500" b="0" i="0" u="none" strike="noStrike" spc="-100">
                <a:solidFill>
                  <a:srgbClr val="EAECFF"/>
                </a:solidFill>
                <a:latin typeface="NEXON Lv1 Gothic OTF Bold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35900" y="3543300"/>
            <a:ext cx="2171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EAECFF"/>
                </a:solidFill>
                <a:ea typeface="NEXON Lv1 Gothic OTF"/>
              </a:rPr>
              <a:t>플릭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55400" y="3543300"/>
            <a:ext cx="4749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세트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후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휴식시간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타이머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제공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5900" y="4483100"/>
            <a:ext cx="1866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EAECFF"/>
                </a:solidFill>
                <a:latin typeface="NEXON Lv1 Gothic OTF"/>
              </a:rPr>
              <a:t>Planfit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55400" y="4483100"/>
            <a:ext cx="3619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홈트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추천및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분석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AI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제공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35900" y="5422900"/>
            <a:ext cx="1866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EAECFF"/>
                </a:solidFill>
                <a:ea typeface="NEXON Lv1 Gothic OTF"/>
              </a:rPr>
              <a:t>오늘의</a:t>
            </a:r>
            <a:r>
              <a:rPr lang="en-US" sz="2200" b="0" i="0" u="none" strike="noStrike" spc="-100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 spc="-100">
                <a:solidFill>
                  <a:srgbClr val="EAECFF"/>
                </a:solidFill>
                <a:ea typeface="NEXON Lv1 Gothic OTF"/>
              </a:rPr>
              <a:t>운동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55400" y="5422900"/>
            <a:ext cx="3619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주별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,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월별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운동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리포트</a:t>
            </a:r>
            <a:r>
              <a:rPr lang="en-US" sz="2200" b="0" i="0" u="none" strike="noStrike">
                <a:solidFill>
                  <a:srgbClr val="EAECFF"/>
                </a:solidFill>
                <a:latin typeface="NEXON Lv1 Gothic OTF"/>
              </a:rPr>
              <a:t> </a:t>
            </a:r>
            <a:r>
              <a:rPr lang="ko-KR" sz="2200" b="0" i="0" u="none" strike="noStrike">
                <a:solidFill>
                  <a:srgbClr val="EAECFF"/>
                </a:solidFill>
                <a:ea typeface="NEXON Lv1 Gothic OTF"/>
              </a:rPr>
              <a:t>제공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8890000" y="7645400"/>
            <a:ext cx="508000" cy="50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991600" y="7747000"/>
            <a:ext cx="3175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63500" y="7899400"/>
            <a:ext cx="18427700" cy="313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1765300"/>
            <a:ext cx="16370300" cy="7848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7400" y="876300"/>
            <a:ext cx="5943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100" b="0" i="0" u="none" strike="noStrike">
                <a:solidFill>
                  <a:srgbClr val="EAECFF"/>
                </a:solidFill>
                <a:ea typeface="NEXON Lv1 Gothic OTF Bold"/>
              </a:rPr>
              <a:t>간트차트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76D3E-750D-1923-B4D2-F6CF0884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FD8FD2-1C56-D5CD-89F4-1C02548088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7797800" y="7518400"/>
            <a:ext cx="9728200" cy="1917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F1412C9-0342-9288-3DF8-2364C49B57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6883400" cy="1028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178BD9-D8AC-AFB2-5590-72DADF6837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7797800" y="4191000"/>
            <a:ext cx="97282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D85AB1D-1325-0049-449B-0B21CFCA16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10800000">
            <a:off x="7797800" y="5130800"/>
            <a:ext cx="9715500" cy="25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EF345D4-955C-3543-E444-419CCAE43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797800" y="3238500"/>
            <a:ext cx="97155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333394-F96A-465C-7134-CEE6BF5D7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797800" y="6007100"/>
            <a:ext cx="97155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9209253-3A83-AAD1-8926-D64771F94F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858CE09-195C-CE9E-CF55-EFEAE5E51D61}"/>
              </a:ext>
            </a:extLst>
          </p:cNvPr>
          <p:cNvSpPr txBox="1"/>
          <p:nvPr/>
        </p:nvSpPr>
        <p:spPr>
          <a:xfrm>
            <a:off x="787400" y="876300"/>
            <a:ext cx="35560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100" spc="-300" dirty="0">
                <a:solidFill>
                  <a:srgbClr val="EAECFF"/>
                </a:solidFill>
                <a:ea typeface="NEXON Lv1 Gothic OTF Bold"/>
              </a:rPr>
              <a:t>개발환경</a:t>
            </a:r>
            <a:endParaRPr lang="ko-KR" sz="5100" b="0" i="0" u="none" strike="noStrike" spc="-300" dirty="0">
              <a:solidFill>
                <a:srgbClr val="EAECFF"/>
              </a:solidFill>
              <a:ea typeface="NEXON Lv1 Gothic OTF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CB93E8D-223D-F825-0F7E-77D72A9FD91D}"/>
              </a:ext>
            </a:extLst>
          </p:cNvPr>
          <p:cNvSpPr txBox="1"/>
          <p:nvPr/>
        </p:nvSpPr>
        <p:spPr>
          <a:xfrm>
            <a:off x="8166100" y="7899400"/>
            <a:ext cx="8991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endParaRPr lang="ko-KR" sz="2100" b="0" i="0" u="none" strike="noStrike" spc="-100" dirty="0">
              <a:solidFill>
                <a:srgbClr val="46E6FF"/>
              </a:solidFill>
              <a:ea typeface="NEXON Lv1 Gothic OTF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A61B2DD-B6E1-7B36-DD68-DC228096E8E0}"/>
              </a:ext>
            </a:extLst>
          </p:cNvPr>
          <p:cNvSpPr txBox="1"/>
          <p:nvPr/>
        </p:nvSpPr>
        <p:spPr>
          <a:xfrm>
            <a:off x="7848600" y="2552700"/>
            <a:ext cx="17272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2500" b="0" i="0" u="none" strike="noStrike" spc="-100" dirty="0">
              <a:solidFill>
                <a:srgbClr val="EAECFF"/>
              </a:solidFill>
              <a:ea typeface="NEXON Lv1 Gothic OTF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922EB5F-A57E-26C0-41FC-A9554F9CB281}"/>
              </a:ext>
            </a:extLst>
          </p:cNvPr>
          <p:cNvSpPr txBox="1"/>
          <p:nvPr/>
        </p:nvSpPr>
        <p:spPr>
          <a:xfrm>
            <a:off x="12382500" y="2590800"/>
            <a:ext cx="3987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500" b="0" i="0" u="none" strike="noStrike" spc="-100" dirty="0">
              <a:solidFill>
                <a:srgbClr val="EAECFF"/>
              </a:solidFill>
              <a:latin typeface="NEXON Lv1 Gothic OTF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2C3A8E1-7F94-5FC9-75B9-7DDE4A4A2193}"/>
              </a:ext>
            </a:extLst>
          </p:cNvPr>
          <p:cNvSpPr txBox="1"/>
          <p:nvPr/>
        </p:nvSpPr>
        <p:spPr>
          <a:xfrm>
            <a:off x="7835900" y="3543300"/>
            <a:ext cx="2171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spc="-100" dirty="0">
                <a:solidFill>
                  <a:srgbClr val="EAECFF"/>
                </a:solidFill>
                <a:ea typeface="NEXON Lv1 Gothic OTF"/>
              </a:rPr>
              <a:t>사용 툴</a:t>
            </a:r>
            <a:endParaRPr lang="ko-KR" sz="2600" b="0" i="0" u="none" strike="noStrike" spc="-100" dirty="0">
              <a:solidFill>
                <a:srgbClr val="EAECFF"/>
              </a:solidFill>
              <a:ea typeface="NEXON Lv1 Gothic OTF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83975BF-AF39-130C-FD21-8361B2A0FE17}"/>
              </a:ext>
            </a:extLst>
          </p:cNvPr>
          <p:cNvSpPr txBox="1"/>
          <p:nvPr/>
        </p:nvSpPr>
        <p:spPr>
          <a:xfrm>
            <a:off x="11455400" y="3543300"/>
            <a:ext cx="4749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b="0" i="0" u="none" strike="noStrike" dirty="0">
                <a:solidFill>
                  <a:srgbClr val="EAECFF"/>
                </a:solidFill>
                <a:latin typeface="NEXON Lv1 Gothic OTF" panose="020B0600000101010101" charset="-127"/>
                <a:ea typeface="NEXON Lv1 Gothic OTF" panose="020B0600000101010101" charset="-127"/>
              </a:rPr>
              <a:t>Android Studio</a:t>
            </a:r>
            <a:endParaRPr lang="ko-KR" sz="2200" b="0" i="0" u="none" strike="noStrike" dirty="0">
              <a:solidFill>
                <a:srgbClr val="EAECFF"/>
              </a:solidFill>
              <a:latin typeface="NEXON Lv1 Gothic OTF" panose="020B0600000101010101" charset="-127"/>
              <a:ea typeface="NEXON Lv1 Gothic OTF" panose="020B0600000101010101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C224FEC-A7F9-F731-24CD-B8C439E643FF}"/>
              </a:ext>
            </a:extLst>
          </p:cNvPr>
          <p:cNvSpPr txBox="1"/>
          <p:nvPr/>
        </p:nvSpPr>
        <p:spPr>
          <a:xfrm>
            <a:off x="7835900" y="4483100"/>
            <a:ext cx="1866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spc="-100" dirty="0">
                <a:solidFill>
                  <a:srgbClr val="EAECFF"/>
                </a:solidFill>
                <a:latin typeface="NEXON Lv1 Gothic OTF"/>
              </a:rPr>
              <a:t>F</a:t>
            </a:r>
            <a:r>
              <a:rPr lang="en-US" sz="2200" b="0" i="0" u="none" strike="noStrike" spc="-100" dirty="0">
                <a:solidFill>
                  <a:srgbClr val="EAECFF"/>
                </a:solidFill>
                <a:latin typeface="NEXON Lv1 Gothic OTF"/>
              </a:rPr>
              <a:t>ront</a:t>
            </a:r>
            <a:r>
              <a:rPr lang="en-US" sz="2200" spc="-100" dirty="0">
                <a:solidFill>
                  <a:srgbClr val="EAECFF"/>
                </a:solidFill>
                <a:latin typeface="NEXON Lv1 Gothic OTF"/>
              </a:rPr>
              <a:t>-</a:t>
            </a:r>
            <a:r>
              <a:rPr lang="en-US" altLang="ko-KR" sz="2200" b="0" i="0" u="none" strike="noStrike" spc="-100" dirty="0">
                <a:solidFill>
                  <a:srgbClr val="EAECFF"/>
                </a:solidFill>
                <a:latin typeface="NEXON Lv1 Gothic OTF"/>
              </a:rPr>
              <a:t>end</a:t>
            </a:r>
            <a:endParaRPr lang="en-US" sz="2200" b="0" i="0" u="none" strike="noStrike" spc="-100" dirty="0">
              <a:solidFill>
                <a:srgbClr val="EAECFF"/>
              </a:solidFill>
              <a:latin typeface="NEXON Lv1 Gothic OTF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4EF3E2D-EF07-971D-53D9-56E014C9FC9F}"/>
              </a:ext>
            </a:extLst>
          </p:cNvPr>
          <p:cNvSpPr txBox="1"/>
          <p:nvPr/>
        </p:nvSpPr>
        <p:spPr>
          <a:xfrm>
            <a:off x="11455400" y="4483100"/>
            <a:ext cx="3619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dirty="0">
                <a:solidFill>
                  <a:srgbClr val="EAECFF"/>
                </a:solidFill>
                <a:latin typeface="NEXON Lv1 Gothic OTF"/>
                <a:ea typeface="NEXON Lv1 Gothic OTF"/>
              </a:rPr>
              <a:t>Flutter</a:t>
            </a:r>
            <a:r>
              <a:rPr lang="en-US" sz="2200" b="0" i="0" u="none" strike="noStrike" dirty="0">
                <a:solidFill>
                  <a:srgbClr val="EAECFF"/>
                </a:solidFill>
                <a:latin typeface="NEXON Lv1 Gothic OTF"/>
              </a:rPr>
              <a:t> 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5576E7F-A481-1C3F-3CEE-BC9520775C39}"/>
              </a:ext>
            </a:extLst>
          </p:cNvPr>
          <p:cNvSpPr txBox="1"/>
          <p:nvPr/>
        </p:nvSpPr>
        <p:spPr>
          <a:xfrm>
            <a:off x="7835900" y="5422900"/>
            <a:ext cx="1866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spc="-100" dirty="0">
                <a:solidFill>
                  <a:srgbClr val="EAECFF"/>
                </a:solidFill>
                <a:latin typeface="NEXON Lv1 Gothic OTF" panose="020B0600000101010101" charset="-127"/>
                <a:ea typeface="NEXON Lv1 Gothic OTF" panose="020B0600000101010101" charset="-127"/>
              </a:rPr>
              <a:t>Back-end</a:t>
            </a:r>
            <a:endParaRPr lang="ko-KR" sz="2200" b="0" i="0" u="none" strike="noStrike" spc="-100" dirty="0">
              <a:solidFill>
                <a:srgbClr val="EAECFF"/>
              </a:solidFill>
              <a:latin typeface="NEXON Lv1 Gothic OTF" panose="020B0600000101010101" charset="-127"/>
              <a:ea typeface="NEXON Lv1 Gothic OTF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6C21F35-903D-A4AD-FC4B-B18D7D83676B}"/>
              </a:ext>
            </a:extLst>
          </p:cNvPr>
          <p:cNvSpPr txBox="1"/>
          <p:nvPr/>
        </p:nvSpPr>
        <p:spPr>
          <a:xfrm>
            <a:off x="11455400" y="5422900"/>
            <a:ext cx="3619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200" dirty="0" err="1">
                <a:solidFill>
                  <a:srgbClr val="EAECFF"/>
                </a:solidFill>
                <a:latin typeface="NEXON Lv1 Gothic OTF" panose="020B0600000101010101" charset="-127"/>
                <a:ea typeface="NEXON Lv1 Gothic OTF" panose="020B0600000101010101" charset="-127"/>
              </a:rPr>
              <a:t>FireBase</a:t>
            </a:r>
            <a:endParaRPr lang="ko-KR" sz="2200" b="0" i="0" u="none" strike="noStrike" dirty="0">
              <a:solidFill>
                <a:srgbClr val="EAECFF"/>
              </a:solidFill>
              <a:latin typeface="NEXON Lv1 Gothic OTF" panose="020B0600000101010101" charset="-127"/>
              <a:ea typeface="NEXON Lv1 Gothic OTF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25E4B95-6793-D6BA-8620-B1CA8EA59C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7886700"/>
            <a:ext cx="1905000" cy="1143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843798B-029B-4866-D37F-7E7F8007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304" y="7936741"/>
            <a:ext cx="1905000" cy="10001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CD4E8C0-623A-F91D-703D-0EBE48D0F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954" y="7986712"/>
            <a:ext cx="19050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48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01600" y="787400"/>
            <a:ext cx="12166600" cy="326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54000" y="-520700"/>
            <a:ext cx="12573000" cy="1384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297400" y="203200"/>
            <a:ext cx="457200" cy="5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3225800"/>
            <a:ext cx="34671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3225800"/>
            <a:ext cx="2921000" cy="617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9300" y="876300"/>
            <a:ext cx="81534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회원가입</a:t>
            </a: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/</a:t>
            </a: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로그인</a:t>
            </a: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기능</a:t>
            </a: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NEXON Lv1 Gothic OTF Bold"/>
                <a:ea typeface="+mn-ea"/>
                <a:cs typeface="+mn-cs"/>
              </a:rPr>
              <a:t> </a:t>
            </a:r>
            <a:r>
              <a:rPr kumimoji="0" lang="ko-KR" altLang="en-US" sz="5100" b="0" i="0" u="none" strike="noStrike" kern="1200" cap="none" spc="0" normalizeH="0" baseline="0" noProof="0">
                <a:ln>
                  <a:noFill/>
                </a:ln>
                <a:solidFill>
                  <a:srgbClr val="EAECFF"/>
                </a:solidFill>
                <a:effectLst/>
                <a:uLnTx/>
                <a:uFillTx/>
                <a:latin typeface="Calibri"/>
                <a:ea typeface="NEXON Lv1 Gothic OTF Bold"/>
                <a:cs typeface="+mn-cs"/>
              </a:rPr>
              <a:t>개발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BAF2BAF-AAE8-3445-823E-6F1517F90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331" y="2417266"/>
            <a:ext cx="8021169" cy="65826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188</Words>
  <Application>Microsoft Office PowerPoint</Application>
  <PresentationFormat>사용자 지정</PresentationFormat>
  <Paragraphs>74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Calibri</vt:lpstr>
      <vt:lpstr>Happiness Sans Regular</vt:lpstr>
      <vt:lpstr>Kodchasan SemiBold</vt:lpstr>
      <vt:lpstr>NEXON Lv1 Gothic OTF</vt:lpstr>
      <vt:lpstr>Arial</vt:lpstr>
      <vt:lpstr>NEXON Lv1 Gothic OTF Light</vt:lpstr>
      <vt:lpstr>NEXON Lv1 Gothic OTF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어진</dc:creator>
  <cp:lastModifiedBy>진 어</cp:lastModifiedBy>
  <cp:revision>2</cp:revision>
  <dcterms:created xsi:type="dcterms:W3CDTF">2006-08-16T00:00:00Z</dcterms:created>
  <dcterms:modified xsi:type="dcterms:W3CDTF">2025-06-18T15:51:01Z</dcterms:modified>
</cp:coreProperties>
</file>